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68" r:id="rId5"/>
    <p:sldId id="264" r:id="rId6"/>
    <p:sldId id="265" r:id="rId7"/>
    <p:sldId id="258" r:id="rId8"/>
    <p:sldId id="266" r:id="rId9"/>
    <p:sldId id="274" r:id="rId10"/>
    <p:sldId id="275" r:id="rId11"/>
    <p:sldId id="276" r:id="rId12"/>
    <p:sldId id="260" r:id="rId13"/>
    <p:sldId id="269" r:id="rId14"/>
    <p:sldId id="261" r:id="rId15"/>
    <p:sldId id="270" r:id="rId16"/>
    <p:sldId id="262" r:id="rId17"/>
    <p:sldId id="271" r:id="rId18"/>
    <p:sldId id="272" r:id="rId19"/>
    <p:sldId id="263" r:id="rId20"/>
    <p:sldId id="27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02FFE-DC6F-40FB-A171-F37CAC2144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86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17490-EDC3-4C2E-8136-26EC9B3A02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8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6A44B-DBCB-41A5-8355-22BA5B5AF5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36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81152-2658-47FC-AC05-82360B2240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87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02EC4-4B0A-47FF-A56C-C7167D67C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57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667EF-56E6-4D9D-A4B5-ACAA30E8CF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00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7C8F0-487C-4F54-B3F7-0A49AD4AC7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078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AA852-C11B-4894-ABC4-FBB248A2B6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84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D4EFC-BC8F-4949-B8C3-9BB7692338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589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3FD4D-CEFF-4F1D-B82A-1C73570BDF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159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D8714-AB30-4ACF-A74B-8A63F14011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02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4CF4C6-330F-441B-A708-B2B8A7C696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5400">
                <a:solidFill>
                  <a:schemeClr val="bg1"/>
                </a:solidFill>
              </a:rPr>
              <a:t>Using Quotations in Your Writing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.  Introduce the quote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chemeClr val="bg1"/>
                </a:solidFill>
              </a:rPr>
              <a:t>Vary the verbs you use to introduce quotations. Some examples include:</a:t>
            </a:r>
          </a:p>
          <a:p>
            <a:pPr marL="990600" lvl="1" indent="-533400"/>
            <a:r>
              <a:rPr lang="en-US" altLang="en-US" dirty="0">
                <a:solidFill>
                  <a:srgbClr val="92D050"/>
                </a:solidFill>
              </a:rPr>
              <a:t>says			informs us		alleges</a:t>
            </a:r>
          </a:p>
          <a:p>
            <a:pPr marL="990600" lvl="1" indent="-533400"/>
            <a:r>
              <a:rPr lang="en-US" altLang="en-US" dirty="0">
                <a:solidFill>
                  <a:srgbClr val="92D050"/>
                </a:solidFill>
              </a:rPr>
              <a:t>writes		claims		states</a:t>
            </a:r>
          </a:p>
          <a:p>
            <a:pPr marL="990600" lvl="1" indent="-533400"/>
            <a:r>
              <a:rPr lang="en-US" altLang="en-US" dirty="0">
                <a:solidFill>
                  <a:srgbClr val="92D050"/>
                </a:solidFill>
              </a:rPr>
              <a:t>observes		comments		thinks</a:t>
            </a:r>
          </a:p>
          <a:p>
            <a:pPr marL="990600" lvl="1" indent="-533400"/>
            <a:r>
              <a:rPr lang="en-US" altLang="en-US" dirty="0">
                <a:solidFill>
                  <a:srgbClr val="92D050"/>
                </a:solidFill>
              </a:rPr>
              <a:t>notes		affirms		asserts</a:t>
            </a:r>
          </a:p>
          <a:p>
            <a:pPr marL="990600" lvl="1" indent="-533400"/>
            <a:r>
              <a:rPr lang="en-US" altLang="en-US" dirty="0">
                <a:solidFill>
                  <a:srgbClr val="92D050"/>
                </a:solidFill>
              </a:rPr>
              <a:t>remarks		explains		argues</a:t>
            </a:r>
          </a:p>
          <a:p>
            <a:pPr marL="990600" lvl="1" indent="-533400"/>
            <a:r>
              <a:rPr lang="en-US" altLang="en-US" dirty="0">
                <a:solidFill>
                  <a:srgbClr val="92D050"/>
                </a:solidFill>
              </a:rPr>
              <a:t>adds			declares		tells </a:t>
            </a:r>
            <a:r>
              <a:rPr lang="en-US" altLang="en-US" dirty="0" smtClean="0">
                <a:solidFill>
                  <a:srgbClr val="92D050"/>
                </a:solidFill>
              </a:rPr>
              <a:t>us</a:t>
            </a:r>
          </a:p>
          <a:p>
            <a:pPr marL="990600" lvl="1" indent="-533400"/>
            <a:r>
              <a:rPr lang="en-US" altLang="en-US" dirty="0" smtClean="0">
                <a:solidFill>
                  <a:srgbClr val="92D050"/>
                </a:solidFill>
              </a:rPr>
              <a:t>points out	</a:t>
            </a:r>
            <a:r>
              <a:rPr lang="en-US" altLang="en-US" dirty="0">
                <a:solidFill>
                  <a:srgbClr val="92D050"/>
                </a:solidFill>
              </a:rPr>
              <a:t>	</a:t>
            </a:r>
            <a:r>
              <a:rPr lang="en-US" altLang="en-US" dirty="0" smtClean="0">
                <a:solidFill>
                  <a:srgbClr val="92D050"/>
                </a:solidFill>
              </a:rPr>
              <a:t>insists		finds</a:t>
            </a:r>
            <a:endParaRPr lang="en-US" altLang="en-US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047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758384"/>
              </p:ext>
            </p:extLst>
          </p:nvPr>
        </p:nvGraphicFramePr>
        <p:xfrm>
          <a:off x="228600" y="228600"/>
          <a:ext cx="8686800" cy="65424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37360"/>
                <a:gridCol w="1920240"/>
                <a:gridCol w="1676400"/>
                <a:gridCol w="1752600"/>
                <a:gridCol w="1600200"/>
              </a:tblGrid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Author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is</a:t>
                      </a:r>
                    </a:p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neutral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Author</a:t>
                      </a:r>
                    </a:p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implies/suggests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Author</a:t>
                      </a:r>
                    </a:p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argues/claims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Author</a:t>
                      </a:r>
                    </a:p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disagrees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Author</a:t>
                      </a:r>
                    </a:p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agrees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comments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analyzes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contends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belittles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admits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describes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asks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defends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bemoans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agrees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explains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assesses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disagrees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complains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concedes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illustrates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concludes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holds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condemns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concurs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notes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finds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insists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deplores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grants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observes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predicts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maintains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deprecates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points out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proposes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derides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records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reveals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disparages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relates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shows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laments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reports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speculates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warns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says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suggests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sees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supposes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thinks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writes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848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FF00"/>
                </a:solidFill>
              </a:rPr>
              <a:t>Embedding Quotes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chemeClr val="bg1"/>
                </a:solidFill>
              </a:rPr>
              <a:t>A more effective use of quotations is to </a:t>
            </a:r>
            <a:r>
              <a:rPr lang="en-US" altLang="en-US" dirty="0">
                <a:solidFill>
                  <a:srgbClr val="92D050"/>
                </a:solidFill>
              </a:rPr>
              <a:t>embed</a:t>
            </a:r>
            <a:r>
              <a:rPr lang="en-US" altLang="en-US" dirty="0">
                <a:solidFill>
                  <a:schemeClr val="bg1"/>
                </a:solidFill>
              </a:rPr>
              <a:t> a part of the sentence into your writing</a:t>
            </a:r>
            <a:r>
              <a:rPr lang="en-US" altLang="en-US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altLang="en-US" sz="3600" dirty="0">
                <a:solidFill>
                  <a:srgbClr val="92D050"/>
                </a:solidFill>
              </a:rPr>
              <a:t>Scout recognizes Walter’s hunger in his “red-rimmed and watery eyes” and his looking “as if he had been raised on fish food” (23).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2857500" y="381000"/>
            <a:ext cx="3429000" cy="1069848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EXAMPLE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2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rgbClr val="92D050"/>
                </a:solidFill>
              </a:rPr>
              <a:t>Use an ellipsis</a:t>
            </a:r>
            <a:r>
              <a:rPr lang="en-US" altLang="en-US" dirty="0">
                <a:solidFill>
                  <a:schemeClr val="bg1"/>
                </a:solidFill>
              </a:rPr>
              <a:t>, three periods with spaces between them (…), within a quotation </a:t>
            </a:r>
            <a:r>
              <a:rPr lang="en-US" altLang="en-US" dirty="0">
                <a:solidFill>
                  <a:srgbClr val="92D050"/>
                </a:solidFill>
              </a:rPr>
              <a:t>to show that part of the original text is left out. </a:t>
            </a:r>
            <a:endParaRPr lang="en-US" altLang="en-US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en-US" dirty="0" smtClean="0">
                <a:solidFill>
                  <a:schemeClr val="bg1"/>
                </a:solidFill>
              </a:rPr>
              <a:t>An </a:t>
            </a:r>
            <a:r>
              <a:rPr lang="en-US" altLang="en-US" dirty="0">
                <a:solidFill>
                  <a:schemeClr val="bg1"/>
                </a:solidFill>
              </a:rPr>
              <a:t>ellipsis at the beginning or end of a quotation is unnecessary.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rgbClr val="FFFF00"/>
                </a:solidFill>
              </a:rPr>
              <a:t>Embedding Quotes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solidFill>
                  <a:srgbClr val="92D050"/>
                </a:solidFill>
              </a:rPr>
              <a:t>“Mockingbirds don’t do one thing but make music for us to </a:t>
            </a:r>
            <a:r>
              <a:rPr lang="en-US" sz="4000" dirty="0" smtClean="0">
                <a:solidFill>
                  <a:srgbClr val="92D050"/>
                </a:solidFill>
              </a:rPr>
              <a:t>enjoy… they </a:t>
            </a:r>
            <a:r>
              <a:rPr lang="en-US" sz="4000" dirty="0">
                <a:solidFill>
                  <a:srgbClr val="92D050"/>
                </a:solidFill>
              </a:rPr>
              <a:t>don’t do one thing but sing their hearts out for </a:t>
            </a:r>
            <a:r>
              <a:rPr lang="en-US" sz="4000" dirty="0" smtClean="0">
                <a:solidFill>
                  <a:srgbClr val="92D050"/>
                </a:solidFill>
              </a:rPr>
              <a:t>us” (75).</a:t>
            </a:r>
            <a:endParaRPr lang="en-US" sz="4000" dirty="0">
              <a:solidFill>
                <a:srgbClr val="92D050"/>
              </a:solidFill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2857500" y="381000"/>
            <a:ext cx="3429000" cy="1069848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EXAMPLE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137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FF00"/>
                </a:solidFill>
              </a:rPr>
              <a:t>Embedding Quotes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1"/>
            <a:ext cx="8229600" cy="2667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Use </a:t>
            </a:r>
            <a:r>
              <a:rPr lang="en-US" altLang="en-US" sz="2800" dirty="0">
                <a:solidFill>
                  <a:srgbClr val="92D050"/>
                </a:solidFill>
              </a:rPr>
              <a:t>single quotation marks around material that is already in quotations </a:t>
            </a:r>
            <a:r>
              <a:rPr lang="en-US" altLang="en-US" sz="2800" dirty="0">
                <a:solidFill>
                  <a:schemeClr val="bg1"/>
                </a:solidFill>
              </a:rPr>
              <a:t>in the source you are quoting. </a:t>
            </a:r>
            <a:endParaRPr lang="en-US" altLang="en-US" sz="28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en-US" sz="28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 smtClean="0">
                <a:solidFill>
                  <a:schemeClr val="bg1"/>
                </a:solidFill>
              </a:rPr>
              <a:t>Single </a:t>
            </a:r>
            <a:r>
              <a:rPr lang="en-US" altLang="en-US" sz="2800" dirty="0">
                <a:solidFill>
                  <a:schemeClr val="bg1"/>
                </a:solidFill>
              </a:rPr>
              <a:t>quotation marks are used only inside normal (double) quotation </a:t>
            </a:r>
            <a:r>
              <a:rPr lang="en-US" altLang="en-US" sz="2800" dirty="0" smtClean="0">
                <a:solidFill>
                  <a:schemeClr val="bg1"/>
                </a:solidFill>
              </a:rPr>
              <a:t>marks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en-US" altLang="en-US" sz="3200" dirty="0">
                <a:solidFill>
                  <a:srgbClr val="92D050"/>
                </a:solidFill>
              </a:rPr>
              <a:t>Harper Lee’s use of dialect adds to the character development. </a:t>
            </a:r>
            <a:r>
              <a:rPr lang="en-US" altLang="en-US" sz="3200" dirty="0" err="1">
                <a:solidFill>
                  <a:srgbClr val="92D050"/>
                </a:solidFill>
              </a:rPr>
              <a:t>Jem’s</a:t>
            </a:r>
            <a:r>
              <a:rPr lang="en-US" altLang="en-US" sz="3200" dirty="0">
                <a:solidFill>
                  <a:srgbClr val="92D050"/>
                </a:solidFill>
              </a:rPr>
              <a:t> age and almost brotherly </a:t>
            </a:r>
            <a:r>
              <a:rPr lang="en-US" altLang="en-US" sz="3200" dirty="0" err="1">
                <a:solidFill>
                  <a:srgbClr val="92D050"/>
                </a:solidFill>
              </a:rPr>
              <a:t>concer</a:t>
            </a:r>
            <a:r>
              <a:rPr lang="en-US" altLang="en-US" sz="3200" dirty="0">
                <a:solidFill>
                  <a:srgbClr val="92D050"/>
                </a:solidFill>
              </a:rPr>
              <a:t> show when he says to Dill, </a:t>
            </a:r>
            <a:r>
              <a:rPr lang="en-US" altLang="en-US" sz="3200" dirty="0" smtClean="0">
                <a:solidFill>
                  <a:srgbClr val="92D050"/>
                </a:solidFill>
              </a:rPr>
              <a:t>“ ‘</a:t>
            </a:r>
            <a:r>
              <a:rPr lang="en-US" altLang="en-US" sz="3200" dirty="0" smtClean="0">
                <a:solidFill>
                  <a:srgbClr val="92D050"/>
                </a:solidFill>
              </a:rPr>
              <a:t>she </a:t>
            </a:r>
            <a:r>
              <a:rPr lang="en-US" altLang="en-US" sz="3200" dirty="0" err="1">
                <a:solidFill>
                  <a:srgbClr val="92D050"/>
                </a:solidFill>
              </a:rPr>
              <a:t>ain’t</a:t>
            </a:r>
            <a:r>
              <a:rPr lang="en-US" altLang="en-US" sz="3200" dirty="0">
                <a:solidFill>
                  <a:srgbClr val="92D050"/>
                </a:solidFill>
              </a:rPr>
              <a:t> </a:t>
            </a:r>
            <a:r>
              <a:rPr lang="en-US" altLang="en-US" sz="3200" dirty="0" err="1">
                <a:solidFill>
                  <a:srgbClr val="92D050"/>
                </a:solidFill>
              </a:rPr>
              <a:t>gonna</a:t>
            </a:r>
            <a:r>
              <a:rPr lang="en-US" altLang="en-US" sz="3200" dirty="0">
                <a:solidFill>
                  <a:srgbClr val="92D050"/>
                </a:solidFill>
              </a:rPr>
              <a:t> get you. He’ll talk her out of it. That was fast </a:t>
            </a:r>
            <a:r>
              <a:rPr lang="en-US" altLang="en-US" sz="3200" dirty="0" err="1">
                <a:solidFill>
                  <a:srgbClr val="92D050"/>
                </a:solidFill>
              </a:rPr>
              <a:t>thinkin</a:t>
            </a:r>
            <a:r>
              <a:rPr lang="en-US" altLang="en-US" sz="3200" dirty="0">
                <a:solidFill>
                  <a:srgbClr val="92D050"/>
                </a:solidFill>
              </a:rPr>
              <a:t>’, son</a:t>
            </a:r>
            <a:r>
              <a:rPr lang="en-US" altLang="en-US" sz="3200" dirty="0" smtClean="0">
                <a:solidFill>
                  <a:srgbClr val="92D050"/>
                </a:solidFill>
              </a:rPr>
              <a:t>’ ” </a:t>
            </a:r>
            <a:r>
              <a:rPr lang="en-US" altLang="en-US" sz="3200" dirty="0">
                <a:solidFill>
                  <a:srgbClr val="92D050"/>
                </a:solidFill>
              </a:rPr>
              <a:t>(55).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2857500" y="381000"/>
            <a:ext cx="3429000" cy="1069848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EXAMPLE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906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altLang="en-US" sz="3200" dirty="0">
                <a:solidFill>
                  <a:srgbClr val="92D050"/>
                </a:solidFill>
              </a:rPr>
              <a:t>Scout feels </a:t>
            </a:r>
            <a:r>
              <a:rPr lang="en-US" altLang="en-US" sz="3200" dirty="0" err="1">
                <a:solidFill>
                  <a:srgbClr val="92D050"/>
                </a:solidFill>
              </a:rPr>
              <a:t>Jem’s</a:t>
            </a:r>
            <a:r>
              <a:rPr lang="en-US" altLang="en-US" sz="3200" dirty="0">
                <a:solidFill>
                  <a:srgbClr val="92D050"/>
                </a:solidFill>
              </a:rPr>
              <a:t> emotion as she sees that his “shoulders jerked as if each ‘guilty’ was a separate stab between them” (211).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2857500" y="381000"/>
            <a:ext cx="3429000" cy="1069848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EXAMPLE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147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FF00"/>
                </a:solidFill>
              </a:rPr>
              <a:t>Embedding Quotes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chemeClr val="bg1"/>
                </a:solidFill>
              </a:rPr>
              <a:t>Sometimes it is necessary to change the form of a word in a quotation (“walks” to “walked”) or to add a word of your own to make the sentence flow. </a:t>
            </a:r>
            <a:r>
              <a:rPr lang="en-US" altLang="en-US" dirty="0">
                <a:solidFill>
                  <a:srgbClr val="92D050"/>
                </a:solidFill>
              </a:rPr>
              <a:t>Use brackets,    [   ], to indicate anything you have changed</a:t>
            </a:r>
            <a:r>
              <a:rPr lang="en-US" altLang="en-US" dirty="0" smtClean="0">
                <a:solidFill>
                  <a:srgbClr val="92D050"/>
                </a:solidFill>
              </a:rPr>
              <a:t>.</a:t>
            </a:r>
            <a:endParaRPr lang="en-US" alt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Notes Directions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Only write down the information from this presentation that is in </a:t>
            </a:r>
            <a:r>
              <a:rPr lang="en-US" dirty="0" smtClean="0">
                <a:solidFill>
                  <a:srgbClr val="92D050"/>
                </a:solidFill>
              </a:rPr>
              <a:t>GREEN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font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bg1"/>
                </a:solidFill>
              </a:rPr>
              <a:t>USE THE NOTES TO HELP WITH YOUR WOD!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70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0" lvl="1" indent="0">
              <a:buNone/>
            </a:pPr>
            <a:r>
              <a:rPr lang="en-US" altLang="en-US" sz="3200" dirty="0" smtClean="0">
                <a:solidFill>
                  <a:srgbClr val="92D050"/>
                </a:solidFill>
              </a:rPr>
              <a:t>Regarding </a:t>
            </a:r>
            <a:r>
              <a:rPr lang="en-US" altLang="en-US" sz="3200" dirty="0">
                <a:solidFill>
                  <a:srgbClr val="92D050"/>
                </a:solidFill>
              </a:rPr>
              <a:t>Mrs. Dubose, Atticus says to </a:t>
            </a:r>
            <a:r>
              <a:rPr lang="en-US" altLang="en-US" sz="3200" dirty="0" err="1">
                <a:solidFill>
                  <a:srgbClr val="92D050"/>
                </a:solidFill>
              </a:rPr>
              <a:t>Jem</a:t>
            </a:r>
            <a:r>
              <a:rPr lang="en-US" altLang="en-US" sz="3200" dirty="0">
                <a:solidFill>
                  <a:srgbClr val="92D050"/>
                </a:solidFill>
              </a:rPr>
              <a:t> that he “wanted [him] to see something about her” (112).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2857500" y="381000"/>
            <a:ext cx="3429000" cy="1069848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EXAMPLE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92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47800"/>
            <a:ext cx="8229600" cy="3078162"/>
          </a:xfrm>
        </p:spPr>
        <p:txBody>
          <a:bodyPr/>
          <a:lstStyle/>
          <a:p>
            <a:r>
              <a:rPr lang="en-US" altLang="en-US" sz="5400" dirty="0" smtClean="0">
                <a:solidFill>
                  <a:srgbClr val="FFFF00"/>
                </a:solidFill>
              </a:rPr>
              <a:t>Quotations provide evidence </a:t>
            </a:r>
            <a:r>
              <a:rPr lang="en-US" altLang="en-US" sz="5400" dirty="0">
                <a:solidFill>
                  <a:srgbClr val="FFFF00"/>
                </a:solidFill>
              </a:rPr>
              <a:t>to support your </a:t>
            </a:r>
            <a:r>
              <a:rPr lang="en-US" altLang="en-US" sz="5400" dirty="0" smtClean="0">
                <a:solidFill>
                  <a:srgbClr val="FFFF00"/>
                </a:solidFill>
              </a:rPr>
              <a:t>claims &amp; assertions</a:t>
            </a:r>
            <a:endParaRPr lang="en-US" altLang="en-US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T</a:t>
            </a:r>
            <a:r>
              <a:rPr lang="en-US" altLang="en-US" dirty="0" smtClean="0">
                <a:solidFill>
                  <a:schemeClr val="bg1"/>
                </a:solidFill>
              </a:rPr>
              <a:t>ied </a:t>
            </a:r>
            <a:r>
              <a:rPr lang="en-US" altLang="en-US" dirty="0">
                <a:solidFill>
                  <a:schemeClr val="bg1"/>
                </a:solidFill>
              </a:rPr>
              <a:t>to your </a:t>
            </a:r>
            <a:r>
              <a:rPr lang="en-US" altLang="en-US" dirty="0" smtClean="0">
                <a:solidFill>
                  <a:schemeClr val="bg1"/>
                </a:solidFill>
              </a:rPr>
              <a:t>sentences and your ideas</a:t>
            </a:r>
          </a:p>
          <a:p>
            <a:pPr marL="0" indent="0">
              <a:buNone/>
            </a:pPr>
            <a:endParaRPr lang="en-US" altLang="en-US" sz="1800" dirty="0">
              <a:solidFill>
                <a:schemeClr val="bg1"/>
              </a:solidFill>
            </a:endParaRPr>
          </a:p>
          <a:p>
            <a:pPr lvl="1"/>
            <a:r>
              <a:rPr lang="en-US" altLang="en-US" dirty="0">
                <a:solidFill>
                  <a:schemeClr val="bg1"/>
                </a:solidFill>
              </a:rPr>
              <a:t>N</a:t>
            </a:r>
            <a:r>
              <a:rPr lang="en-US" altLang="en-US" dirty="0" smtClean="0">
                <a:solidFill>
                  <a:schemeClr val="bg1"/>
                </a:solidFill>
              </a:rPr>
              <a:t>ever </a:t>
            </a:r>
            <a:r>
              <a:rPr lang="en-US" altLang="en-US" dirty="0">
                <a:solidFill>
                  <a:schemeClr val="bg1"/>
                </a:solidFill>
              </a:rPr>
              <a:t>suddenly </a:t>
            </a:r>
            <a:r>
              <a:rPr lang="en-US" altLang="en-US" dirty="0" smtClean="0">
                <a:solidFill>
                  <a:schemeClr val="bg1"/>
                </a:solidFill>
              </a:rPr>
              <a:t>appears </a:t>
            </a:r>
            <a:r>
              <a:rPr lang="en-US" altLang="en-US" dirty="0">
                <a:solidFill>
                  <a:schemeClr val="bg1"/>
                </a:solidFill>
              </a:rPr>
              <a:t>out of nowhere. </a:t>
            </a:r>
            <a:endParaRPr lang="en-US" altLang="en-US" dirty="0" smtClean="0">
              <a:solidFill>
                <a:schemeClr val="bg1"/>
              </a:solidFill>
            </a:endParaRPr>
          </a:p>
          <a:p>
            <a:endParaRPr lang="en-US" altLang="en-US" sz="1800" dirty="0">
              <a:solidFill>
                <a:schemeClr val="bg1"/>
              </a:solidFill>
            </a:endParaRPr>
          </a:p>
          <a:p>
            <a:r>
              <a:rPr lang="en-US" altLang="en-US" dirty="0">
                <a:solidFill>
                  <a:srgbClr val="92D050"/>
                </a:solidFill>
              </a:rPr>
              <a:t>M</a:t>
            </a:r>
            <a:r>
              <a:rPr lang="en-US" altLang="en-US" dirty="0" smtClean="0">
                <a:solidFill>
                  <a:srgbClr val="92D050"/>
                </a:solidFill>
              </a:rPr>
              <a:t>ust be introduced </a:t>
            </a:r>
          </a:p>
          <a:p>
            <a:endParaRPr lang="en-US" altLang="en-US" sz="1800" dirty="0">
              <a:solidFill>
                <a:srgbClr val="92D050"/>
              </a:solidFill>
            </a:endParaRPr>
          </a:p>
          <a:p>
            <a:r>
              <a:rPr lang="en-US" altLang="en-US" b="1" dirty="0">
                <a:solidFill>
                  <a:srgbClr val="92D050"/>
                </a:solidFill>
              </a:rPr>
              <a:t>Never use a quotation as a complete sentence by itself.</a:t>
            </a:r>
            <a:endParaRPr lang="en-US" altLang="en-US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24617" y="381000"/>
            <a:ext cx="4294765" cy="76944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The Basic </a:t>
            </a:r>
            <a:r>
              <a:rPr lang="en-US" sz="4400" dirty="0">
                <a:solidFill>
                  <a:srgbClr val="FFFF00"/>
                </a:solidFill>
              </a:rPr>
              <a:t>R</a:t>
            </a:r>
            <a:r>
              <a:rPr lang="en-US" sz="4400" dirty="0" smtClean="0">
                <a:solidFill>
                  <a:srgbClr val="FFFF00"/>
                </a:solidFill>
              </a:rPr>
              <a:t>ules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2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Scout describes Walter Cunningham.  “Walter looked as if he had been raised on fish food: his eyes, as blues as Dill Harris’s, were red rimmed and watery” (23).”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52600" y="457200"/>
            <a:ext cx="5105400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Incorrect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092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pPr marL="0" lvl="1" indent="0">
              <a:buNone/>
            </a:pPr>
            <a:r>
              <a:rPr lang="en-US" altLang="en-US" sz="3200" dirty="0" smtClean="0">
                <a:solidFill>
                  <a:srgbClr val="92D050"/>
                </a:solidFill>
              </a:rPr>
              <a:t>Scout </a:t>
            </a:r>
            <a:r>
              <a:rPr lang="en-US" altLang="en-US" sz="3200" dirty="0">
                <a:solidFill>
                  <a:srgbClr val="92D050"/>
                </a:solidFill>
              </a:rPr>
              <a:t>says, “Walter looked as if he had been raised on fish food: his eyes, as blue as Dill Harris’s were red-rimmed and watery” (23).</a:t>
            </a:r>
          </a:p>
          <a:p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2209800" y="381000"/>
            <a:ext cx="4648200" cy="2971800"/>
          </a:xfrm>
          <a:prstGeom prst="irregularSeal1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Correct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738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4800" dirty="0" smtClean="0">
                <a:solidFill>
                  <a:srgbClr val="FFFF00"/>
                </a:solidFill>
              </a:rPr>
              <a:t>1.  Discuss </a:t>
            </a:r>
            <a:r>
              <a:rPr lang="en-US" altLang="en-US" sz="4800" dirty="0">
                <a:solidFill>
                  <a:srgbClr val="FFFF00"/>
                </a:solidFill>
              </a:rPr>
              <a:t>your </a:t>
            </a:r>
            <a:r>
              <a:rPr lang="en-US" altLang="en-US" sz="4800" dirty="0" smtClean="0">
                <a:solidFill>
                  <a:srgbClr val="FFFF00"/>
                </a:solidFill>
              </a:rPr>
              <a:t>quotations </a:t>
            </a:r>
            <a:endParaRPr lang="en-US" altLang="en-US" sz="4800" dirty="0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208" y="1229518"/>
            <a:ext cx="7315200" cy="235188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altLang="en-US" sz="2400" b="1" u="sng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chemeClr val="bg1"/>
                </a:solidFill>
              </a:rPr>
              <a:t>Do </a:t>
            </a:r>
            <a:r>
              <a:rPr lang="en-US" altLang="en-US" dirty="0">
                <a:solidFill>
                  <a:schemeClr val="bg1"/>
                </a:solidFill>
              </a:rPr>
              <a:t>not </a:t>
            </a:r>
            <a:r>
              <a:rPr lang="en-US" altLang="en-US" dirty="0" smtClean="0">
                <a:solidFill>
                  <a:schemeClr val="bg1"/>
                </a:solidFill>
              </a:rPr>
              <a:t>use a quote and </a:t>
            </a:r>
            <a:r>
              <a:rPr lang="en-US" altLang="en-US" dirty="0">
                <a:solidFill>
                  <a:schemeClr val="bg1"/>
                </a:solidFill>
              </a:rPr>
              <a:t>then leave the words hanging as if they were self-explanatory. </a:t>
            </a:r>
            <a:r>
              <a:rPr lang="en-US" altLang="en-US" dirty="0" smtClean="0">
                <a:solidFill>
                  <a:schemeClr val="bg1"/>
                </a:solidFill>
              </a:rPr>
              <a:t>Tie it to your claims / assertions.</a:t>
            </a:r>
          </a:p>
        </p:txBody>
      </p:sp>
      <p:pic>
        <p:nvPicPr>
          <p:cNvPr id="1026" name="Picture 2" descr="https://encrypted-tbn1.gstatic.com/images?q=tbn:ANd9GcSj-HC7Ym1p51JIa6shxG4hd2nwdFQCKiJhib3L0wQ-fQ0WSFqo9SQc31h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022600"/>
            <a:ext cx="3276600" cy="354965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983" y="304800"/>
            <a:ext cx="8229600" cy="1905000"/>
          </a:xfrm>
        </p:spPr>
        <p:txBody>
          <a:bodyPr/>
          <a:lstStyle/>
          <a:p>
            <a:pPr marL="0" indent="0" algn="l">
              <a:lnSpc>
                <a:spcPct val="90000"/>
              </a:lnSpc>
            </a:pPr>
            <a:r>
              <a:rPr lang="en-US" altLang="en-US" sz="3200" dirty="0" smtClean="0">
                <a:solidFill>
                  <a:schemeClr val="bg1"/>
                </a:solidFill>
              </a:rPr>
              <a:t>Explain what the </a:t>
            </a:r>
            <a:r>
              <a:rPr lang="en-US" altLang="en-US" sz="3200" dirty="0">
                <a:solidFill>
                  <a:schemeClr val="bg1"/>
                </a:solidFill>
              </a:rPr>
              <a:t>quotation </a:t>
            </a:r>
            <a:r>
              <a:rPr lang="en-US" altLang="en-US" sz="3200" dirty="0" smtClean="0">
                <a:solidFill>
                  <a:schemeClr val="bg1"/>
                </a:solidFill>
              </a:rPr>
              <a:t>means, </a:t>
            </a:r>
            <a:r>
              <a:rPr lang="en-US" altLang="en-US" sz="3200" dirty="0">
                <a:solidFill>
                  <a:schemeClr val="bg1"/>
                </a:solidFill>
              </a:rPr>
              <a:t>and how does it </a:t>
            </a:r>
            <a:r>
              <a:rPr lang="en-US" altLang="en-US" sz="3200" dirty="0" smtClean="0">
                <a:solidFill>
                  <a:schemeClr val="bg1"/>
                </a:solidFill>
              </a:rPr>
              <a:t>helps to </a:t>
            </a:r>
            <a:r>
              <a:rPr lang="en-US" altLang="en-US" sz="3200" dirty="0">
                <a:solidFill>
                  <a:schemeClr val="bg1"/>
                </a:solidFill>
              </a:rPr>
              <a:t>establish the point you are </a:t>
            </a:r>
            <a:r>
              <a:rPr lang="en-US" altLang="en-US" sz="3200" dirty="0" smtClean="0">
                <a:solidFill>
                  <a:schemeClr val="bg1"/>
                </a:solidFill>
              </a:rPr>
              <a:t>making</a:t>
            </a:r>
            <a:r>
              <a:rPr lang="en-US" altLang="en-US" sz="3200" dirty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318" y="4114800"/>
            <a:ext cx="8229600" cy="1447800"/>
          </a:xfrm>
        </p:spPr>
        <p:txBody>
          <a:bodyPr/>
          <a:lstStyle/>
          <a:p>
            <a:pPr marL="400050" lvl="1" indent="0">
              <a:lnSpc>
                <a:spcPct val="90000"/>
              </a:lnSpc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http://marketinggranola.com/content/uploads/2013/07/point-to-mak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726483"/>
            <a:ext cx="4733925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687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399"/>
          </a:xfrm>
        </p:spPr>
        <p:txBody>
          <a:bodyPr/>
          <a:lstStyle/>
          <a:p>
            <a:pPr marL="400050" lvl="1" indent="0" algn="ctr">
              <a:lnSpc>
                <a:spcPct val="90000"/>
              </a:lnSpc>
              <a:buNone/>
            </a:pPr>
            <a:r>
              <a:rPr lang="en-US" altLang="en-US" sz="5400" dirty="0">
                <a:solidFill>
                  <a:schemeClr val="bg1"/>
                </a:solidFill>
              </a:rPr>
              <a:t>The quote is NOT a substitute for your ideas.</a:t>
            </a:r>
          </a:p>
          <a:p>
            <a:pPr marL="400050" lvl="1" indent="0" algn="ctr">
              <a:lnSpc>
                <a:spcPct val="90000"/>
              </a:lnSpc>
              <a:buNone/>
            </a:pPr>
            <a:endParaRPr lang="en-US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995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586</Words>
  <Application>Microsoft Office PowerPoint</Application>
  <PresentationFormat>On-screen Show (4:3)</PresentationFormat>
  <Paragraphs>134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Using Quotations in Your Writing</vt:lpstr>
      <vt:lpstr>Notes Directions</vt:lpstr>
      <vt:lpstr>Quotations provide evidence to support your claims &amp; assertions</vt:lpstr>
      <vt:lpstr>PowerPoint Presentation</vt:lpstr>
      <vt:lpstr>PowerPoint Presentation</vt:lpstr>
      <vt:lpstr>PowerPoint Presentation</vt:lpstr>
      <vt:lpstr>1.  Discuss your quotations </vt:lpstr>
      <vt:lpstr>Explain what the quotation means, and how does it helps to establish the point you are making.</vt:lpstr>
      <vt:lpstr>PowerPoint Presentation</vt:lpstr>
      <vt:lpstr>2.  Introduce the quote</vt:lpstr>
      <vt:lpstr>PowerPoint Presentation</vt:lpstr>
      <vt:lpstr>Embedding Quotes</vt:lpstr>
      <vt:lpstr>PowerPoint Presentation</vt:lpstr>
      <vt:lpstr>Embedding Quotes</vt:lpstr>
      <vt:lpstr>PowerPoint Presentation</vt:lpstr>
      <vt:lpstr>Embedding Quotes</vt:lpstr>
      <vt:lpstr>PowerPoint Presentation</vt:lpstr>
      <vt:lpstr>PowerPoint Presentation</vt:lpstr>
      <vt:lpstr>Embedding Quotes</vt:lpstr>
      <vt:lpstr>PowerPoint Presentation</vt:lpstr>
    </vt:vector>
  </TitlesOfParts>
  <Company>USD233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Quotations in Your Writing</dc:title>
  <dc:creator>USD233</dc:creator>
  <cp:lastModifiedBy>Windows User</cp:lastModifiedBy>
  <cp:revision>19</cp:revision>
  <dcterms:created xsi:type="dcterms:W3CDTF">2007-11-27T17:51:17Z</dcterms:created>
  <dcterms:modified xsi:type="dcterms:W3CDTF">2014-07-31T22:39:17Z</dcterms:modified>
</cp:coreProperties>
</file>